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5AD"/>
    <a:srgbClr val="6071C4"/>
    <a:srgbClr val="000080"/>
    <a:srgbClr val="99CCFF"/>
    <a:srgbClr val="23487F"/>
    <a:srgbClr val="F5D1D1"/>
    <a:srgbClr val="AA252A"/>
    <a:srgbClr val="751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2692" autoAdjust="0"/>
  </p:normalViewPr>
  <p:slideViewPr>
    <p:cSldViewPr>
      <p:cViewPr varScale="1">
        <p:scale>
          <a:sx n="55" d="100"/>
          <a:sy n="55" d="100"/>
        </p:scale>
        <p:origin x="816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F9C87A-91CB-4CF9-BE7F-D7C21BFD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6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A80C90-E41B-43CF-92B5-FDD9DB26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6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A66FA0-E617-4ECE-9573-CDC9A1D7D34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442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78225-DACF-4DB4-A41D-9847D0E91896}" type="slidenum">
              <a:rPr lang="fr-FR" altLang="en-US"/>
              <a:pPr/>
              <a:t>10</a:t>
            </a:fld>
            <a:endParaRPr lang="fr-FR" alt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</a:t>
            </a:r>
          </a:p>
          <a:p>
            <a:r>
              <a:rPr lang="en-US" altLang="en-US" b="1"/>
              <a:t>To prepare for an efficient landing.</a:t>
            </a:r>
            <a:r>
              <a:rPr lang="en-US" altLang="en-US"/>
              <a:t> </a:t>
            </a:r>
            <a:endParaRPr lang="fr-FR" altLang="en-US"/>
          </a:p>
          <a:p>
            <a:endParaRPr lang="en-US" altLang="en-US" b="1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 Running action continues in the air supported by arm swing.	</a:t>
            </a:r>
          </a:p>
          <a:p>
            <a:r>
              <a:rPr lang="en-US" altLang="en-US" b="1"/>
              <a:t>- Stride rhythm of the approach should not be changed.</a:t>
            </a:r>
          </a:p>
          <a:p>
            <a:r>
              <a:rPr lang="en-US" altLang="en-US" b="1"/>
              <a:t>- Running action must be finished at landing, with both legs extended forward.</a:t>
            </a:r>
          </a:p>
          <a:p>
            <a:r>
              <a:rPr lang="en-US" altLang="en-US" b="1"/>
              <a:t>- Variations: 1 1/2 or 2 1/2 or 3 1/2 steps during the flight.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02113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B4DC8-5C65-41CF-BDEC-11D271DEA553}" type="slidenum">
              <a:rPr lang="fr-FR" altLang="en-US"/>
              <a:pPr/>
              <a:t>11</a:t>
            </a:fld>
            <a:endParaRPr lang="fr-FR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</a:t>
            </a:r>
          </a:p>
          <a:p>
            <a:r>
              <a:rPr lang="en-US" altLang="en-US" b="1"/>
              <a:t>To minimise the loss of distance.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 Legs are almost fully extended.</a:t>
            </a:r>
          </a:p>
          <a:p>
            <a:r>
              <a:rPr lang="en-US" altLang="en-US" b="1"/>
              <a:t>- Trunk is bent forward.</a:t>
            </a:r>
          </a:p>
          <a:p>
            <a:r>
              <a:rPr lang="en-US" altLang="en-US" b="1"/>
              <a:t>- Arms are drawn backwards.</a:t>
            </a:r>
          </a:p>
          <a:p>
            <a:r>
              <a:rPr lang="en-US" altLang="en-US" b="1"/>
              <a:t>- Hips are pushed forwards toward the touchdown point.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845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675D5-CFD7-4577-84E1-6641A2A1D5E6}" type="slidenum">
              <a:rPr lang="fr-FR" altLang="en-US"/>
              <a:pPr/>
              <a:t>2</a:t>
            </a:fld>
            <a:endParaRPr lang="fr-FR" alt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long jump is divided into the following phases: APPROACH, TAKE-OFF, FLIGHT and LANDING.</a:t>
            </a:r>
          </a:p>
          <a:p>
            <a:r>
              <a:rPr lang="en-US" altLang="en-US" dirty="0"/>
              <a:t>- In the approach phase the jumper accelerates to maximum controllable speed.</a:t>
            </a:r>
          </a:p>
          <a:p>
            <a:r>
              <a:rPr lang="en-US" altLang="en-US" dirty="0"/>
              <a:t>- In the takeoff phase the jumper generates vertical velocity and </a:t>
            </a:r>
            <a:r>
              <a:rPr lang="en-US" altLang="en-US" dirty="0" err="1"/>
              <a:t>minimises</a:t>
            </a:r>
            <a:r>
              <a:rPr lang="en-US" altLang="en-US"/>
              <a:t> the loss of horizontal velocity.</a:t>
            </a:r>
          </a:p>
          <a:p>
            <a:r>
              <a:rPr lang="en-US" altLang="en-US"/>
              <a:t>- In the flight phase the jumper prepares for landing. Three different techniques can be used: sail, hang and hitch-kick. </a:t>
            </a:r>
          </a:p>
          <a:p>
            <a:r>
              <a:rPr lang="en-US" altLang="en-US"/>
              <a:t>- In the landing phase the jumper maximizes the potential distance of the flight path and minimises the loss of distance at the touchdown.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0880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675D5-CFD7-4577-84E1-6641A2A1D5E6}" type="slidenum">
              <a:rPr lang="fr-FR" altLang="en-US"/>
              <a:pPr/>
              <a:t>3</a:t>
            </a:fld>
            <a:endParaRPr lang="fr-FR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long jump is divided into the following phases: APPROACH, TAKE-OFF, FLIGHT and LANDING.</a:t>
            </a:r>
          </a:p>
          <a:p>
            <a:r>
              <a:rPr lang="en-US" altLang="en-US"/>
              <a:t>- In the approach phase the jumper accelerates to maximum controllable speed.</a:t>
            </a:r>
          </a:p>
          <a:p>
            <a:r>
              <a:rPr lang="en-US" altLang="en-US"/>
              <a:t>- In the takeoff phase the jumper generates vertical velocity and minimises the loss of horizontal velocity.</a:t>
            </a:r>
          </a:p>
          <a:p>
            <a:r>
              <a:rPr lang="en-US" altLang="en-US"/>
              <a:t>- In the flight phase the jumper prepares for landing. Three different techniques can be used: sail, hang and hitch-kick. </a:t>
            </a:r>
          </a:p>
          <a:p>
            <a:r>
              <a:rPr lang="en-US" altLang="en-US"/>
              <a:t>- In the landing phase the jumper maximizes the potential distance of the flight path and minimises the loss of distance at the touchdown.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2492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A340E-75D4-41DF-9DA0-7462660D224F}" type="slidenum">
              <a:rPr lang="fr-FR" altLang="en-US"/>
              <a:pPr/>
              <a:t>4</a:t>
            </a:fld>
            <a:endParaRPr lang="fr-FR" alt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Objective</a:t>
            </a:r>
          </a:p>
          <a:p>
            <a:r>
              <a:rPr lang="en-US" altLang="en-US" b="1" dirty="0"/>
              <a:t>To achieve maximum controllable speed.</a:t>
            </a:r>
            <a:r>
              <a:rPr lang="en-US" altLang="en-US" dirty="0"/>
              <a:t> </a:t>
            </a:r>
            <a:endParaRPr lang="fr-FR" altLang="en-US" dirty="0"/>
          </a:p>
          <a:p>
            <a:endParaRPr lang="en-US" altLang="en-US" b="1" dirty="0"/>
          </a:p>
          <a:p>
            <a:r>
              <a:rPr lang="en-US" altLang="en-US" b="1" dirty="0"/>
              <a:t>Technical characteristics</a:t>
            </a:r>
          </a:p>
          <a:p>
            <a:r>
              <a:rPr lang="en-US" altLang="en-US" b="1" dirty="0"/>
              <a:t>- Approach length varies between 10 strides (for beginners) and more than    </a:t>
            </a:r>
          </a:p>
          <a:p>
            <a:r>
              <a:rPr lang="en-US" altLang="en-US" b="1" dirty="0"/>
              <a:t>  20 strides (for top class jumpers).</a:t>
            </a:r>
          </a:p>
          <a:p>
            <a:r>
              <a:rPr lang="en-US" altLang="en-US" b="1" dirty="0"/>
              <a:t>- Running technique is similar to sprinting.</a:t>
            </a:r>
          </a:p>
          <a:p>
            <a:r>
              <a:rPr lang="en-US" altLang="en-US" b="1" dirty="0"/>
              <a:t>- Speed increases continuously until the takeoff board.</a:t>
            </a:r>
            <a:r>
              <a:rPr lang="en-US" altLang="en-US" dirty="0"/>
              <a:t> 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15311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EDA41-EA87-46DB-BED7-939ACEE5C28B}" type="slidenum">
              <a:rPr lang="fr-FR" altLang="en-US"/>
              <a:pPr/>
              <a:t>5</a:t>
            </a:fld>
            <a:endParaRPr lang="fr-FR" alt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</a:t>
            </a:r>
          </a:p>
          <a:p>
            <a:r>
              <a:rPr lang="en-US" altLang="en-US" b="1"/>
              <a:t>To maximize vertical velocity and</a:t>
            </a:r>
          </a:p>
          <a:p>
            <a:r>
              <a:rPr lang="en-US" altLang="en-US" b="1"/>
              <a:t>to minimise loss in horizontal velocity.</a:t>
            </a:r>
          </a:p>
          <a:p>
            <a:r>
              <a:rPr lang="en-US" altLang="en-US"/>
              <a:t> </a:t>
            </a:r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 Foot plant is active and quick with a "down and back" motion. (1)</a:t>
            </a:r>
          </a:p>
          <a:p>
            <a:r>
              <a:rPr lang="en-US" altLang="en-US" b="1"/>
              <a:t>- Takeoff time is minimised, minimum bending of the takeoff leg.</a:t>
            </a:r>
          </a:p>
          <a:p>
            <a:r>
              <a:rPr lang="en-US" altLang="en-US" b="1"/>
              <a:t>- Thigh of the free leg is driven to the horizontal position. (2)</a:t>
            </a:r>
          </a:p>
          <a:p>
            <a:r>
              <a:rPr lang="en-US" altLang="en-US" b="1"/>
              <a:t>- Ankle, knee and hip joints are fully extended.</a:t>
            </a:r>
            <a:endParaRPr lang="fr-FR" altLang="en-US" b="1"/>
          </a:p>
        </p:txBody>
      </p:sp>
    </p:spTree>
    <p:extLst>
      <p:ext uri="{BB962C8B-B14F-4D97-AF65-F5344CB8AC3E}">
        <p14:creationId xmlns:p14="http://schemas.microsoft.com/office/powerpoint/2010/main" val="282163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BEEA3-D8BF-4F1E-80AE-587410733A67}" type="slidenum">
              <a:rPr lang="fr-FR" altLang="en-US"/>
              <a:pPr/>
              <a:t>6</a:t>
            </a:fld>
            <a:endParaRPr lang="fr-FR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281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D0734-9D40-45B2-BBC0-5F5164E6C0DC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40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C13C-0C0C-46B5-B7B4-43E5781236C8}" type="slidenum">
              <a:rPr lang="fr-FR" altLang="en-US"/>
              <a:pPr/>
              <a:t>8</a:t>
            </a:fld>
            <a:endParaRPr lang="fr-FR" alt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</a:t>
            </a:r>
          </a:p>
          <a:p>
            <a:r>
              <a:rPr lang="en-US" altLang="en-US" b="1"/>
              <a:t>To prepare for an efficient landing.</a:t>
            </a:r>
            <a:endParaRPr lang="en-US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 Free leg is held in the takeoff position.	</a:t>
            </a:r>
          </a:p>
          <a:p>
            <a:r>
              <a:rPr lang="en-US" altLang="en-US" b="1"/>
              <a:t>- Trunk remains upright and vertical.</a:t>
            </a:r>
          </a:p>
          <a:p>
            <a:r>
              <a:rPr lang="en-US" altLang="en-US" b="1"/>
              <a:t>- Takeoff leg trails during most of the flight.</a:t>
            </a:r>
          </a:p>
          <a:p>
            <a:r>
              <a:rPr lang="en-US" altLang="en-US" b="1"/>
              <a:t>- Takeoff leg is bent and drawn forwards and upwards near the end of  </a:t>
            </a:r>
            <a:br>
              <a:rPr lang="en-US" altLang="en-US" b="1"/>
            </a:br>
            <a:r>
              <a:rPr lang="en-US" altLang="en-US" b="1"/>
              <a:t>   the flight.</a:t>
            </a:r>
          </a:p>
          <a:p>
            <a:r>
              <a:rPr lang="en-US" altLang="en-US" b="1"/>
              <a:t>- Both legs are extended forwards for landing.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59055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C4B90-FE12-4EFD-AA30-B824AE9AF9D5}" type="slidenum">
              <a:rPr lang="fr-FR" altLang="en-US"/>
              <a:pPr/>
              <a:t>9</a:t>
            </a:fld>
            <a:endParaRPr lang="fr-FR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prepare for an efficient landing.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 Free leg is lowered by rotating at the hip joint.</a:t>
            </a:r>
          </a:p>
          <a:p>
            <a:r>
              <a:rPr lang="en-US" altLang="en-US" b="1"/>
              <a:t>- Hips are pushed forwards.</a:t>
            </a:r>
          </a:p>
          <a:p>
            <a:r>
              <a:rPr lang="en-US" altLang="en-US" b="1"/>
              <a:t>- Takeoff leg is parallel to the free leg.</a:t>
            </a:r>
          </a:p>
          <a:p>
            <a:r>
              <a:rPr lang="en-US" altLang="en-US" b="1"/>
              <a:t>- Arms are in an upward-backward position.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887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02" y="3646488"/>
            <a:ext cx="7016750" cy="406400"/>
          </a:xfrm>
        </p:spPr>
        <p:txBody>
          <a:bodyPr anchor="ctr"/>
          <a:lstStyle>
            <a:lvl1pPr>
              <a:defRPr sz="3600">
                <a:solidFill>
                  <a:srgbClr val="FFD600"/>
                </a:solidFill>
                <a:latin typeface="IAAF Sans Bold" pitchFamily="5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4114801"/>
            <a:ext cx="6509412" cy="269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220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66937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" y="4244976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2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" y="4221164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392" y="4221164"/>
            <a:ext cx="4206610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0903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2166937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650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76400"/>
            <a:ext cx="8576602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6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400" y="1600200"/>
            <a:ext cx="866775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40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9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8999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8990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8999" y="4221164"/>
            <a:ext cx="857660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676400"/>
            <a:ext cx="857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143125"/>
            <a:ext cx="8577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2720" y="3861048"/>
            <a:ext cx="4824536" cy="1470025"/>
          </a:xfrm>
        </p:spPr>
        <p:txBody>
          <a:bodyPr/>
          <a:lstStyle/>
          <a:p>
            <a:pPr eaLnBrk="1" hangingPunct="1">
              <a:defRPr/>
            </a:pPr>
            <a:r>
              <a:rPr lang="ar-EG" sz="5400" b="1" dirty="0" smtClean="0"/>
              <a:t>5.3.1 الوثب الطويل </a:t>
            </a:r>
            <a:endParaRPr lang="en-GB" sz="54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480" y="188640"/>
            <a:ext cx="6400800" cy="56991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IAAF CECS Level I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47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2480" y="-27384"/>
            <a:ext cx="5351701" cy="123475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cs typeface="Arial" charset="0"/>
              </a:rPr>
              <a:t>مرحلة الطيران </a:t>
            </a:r>
            <a:br>
              <a:rPr lang="ar-SA" sz="3600" b="1" dirty="0">
                <a:solidFill>
                  <a:schemeClr val="bg1"/>
                </a:solidFill>
                <a:cs typeface="Arial" charset="0"/>
              </a:rPr>
            </a:br>
            <a:r>
              <a:rPr lang="ar-SA" sz="3600" b="1" dirty="0">
                <a:solidFill>
                  <a:schemeClr val="bg1"/>
                </a:solidFill>
                <a:cs typeface="Arial" charset="0"/>
              </a:rPr>
              <a:t>طريقة </a:t>
            </a:r>
            <a:r>
              <a:rPr lang="ar-EG" sz="3600" b="1" dirty="0" smtClean="0">
                <a:solidFill>
                  <a:schemeClr val="bg1"/>
                </a:solidFill>
                <a:cs typeface="Arial" charset="0"/>
              </a:rPr>
              <a:t>المشى </a:t>
            </a:r>
            <a:r>
              <a:rPr lang="ar-EG" sz="3600" b="1" dirty="0" smtClean="0">
                <a:solidFill>
                  <a:schemeClr val="bg1"/>
                </a:solidFill>
                <a:cs typeface="Arial" charset="0"/>
              </a:rPr>
              <a:t>في </a:t>
            </a:r>
            <a:r>
              <a:rPr lang="ar-EG" sz="3600" b="1" dirty="0">
                <a:solidFill>
                  <a:schemeClr val="bg1"/>
                </a:solidFill>
                <a:cs typeface="Arial" charset="0"/>
              </a:rPr>
              <a:t>الهواء</a:t>
            </a:r>
            <a:endParaRPr lang="fr-FR" alt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221194" name="Picture 10" descr="longueur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" y="4106951"/>
            <a:ext cx="6404795" cy="177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85448" y="6599319"/>
            <a:ext cx="920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5.3.1 / 10</a:t>
            </a:r>
            <a:endParaRPr lang="en-US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4689"/>
          <a:stretch/>
        </p:blipFill>
        <p:spPr bwMode="auto">
          <a:xfrm>
            <a:off x="0" y="1196752"/>
            <a:ext cx="862540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6536" y="3632825"/>
            <a:ext cx="86691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/>
            <a:r>
              <a:rPr lang="ar-EG" sz="2800" b="1" dirty="0" smtClean="0">
                <a:solidFill>
                  <a:srgbClr val="3333FF"/>
                </a:solidFill>
                <a:latin typeface="Lucida Sans Unicode" pitchFamily="34" charset="0"/>
                <a:cs typeface="Arial" charset="0"/>
              </a:rPr>
              <a:t>الهدف </a:t>
            </a:r>
            <a:endParaRPr lang="en-US" sz="2800" b="1" dirty="0">
              <a:solidFill>
                <a:srgbClr val="FF0000"/>
              </a:solidFill>
              <a:latin typeface="Lucida Sans Unicode" pitchFamily="34" charset="0"/>
              <a:cs typeface="Arial" charset="0"/>
            </a:endParaRPr>
          </a:p>
          <a:p>
            <a:pPr lvl="0" algn="r" rtl="1" eaLnBrk="0" hangingPunct="0"/>
            <a:r>
              <a:rPr lang="ar-SA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الإعداد لهبوط </a:t>
            </a:r>
            <a:r>
              <a:rPr lang="ar-SA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فعال</a:t>
            </a:r>
            <a:endParaRPr lang="fr-FR" sz="2800" b="1" dirty="0">
              <a:solidFill>
                <a:srgbClr val="000000"/>
              </a:solidFill>
              <a:latin typeface="Lucida Sans Unicode" pitchFamily="34" charset="0"/>
            </a:endParaRPr>
          </a:p>
          <a:p>
            <a:pPr lvl="0" algn="r" rtl="1" eaLnBrk="0" hangingPunct="0"/>
            <a:r>
              <a:rPr lang="ar-SA" sz="2800" b="1" dirty="0">
                <a:solidFill>
                  <a:srgbClr val="3333FF"/>
                </a:solidFill>
                <a:latin typeface="Lucida Sans Unicode" pitchFamily="34" charset="0"/>
                <a:cs typeface="Arial" charset="0"/>
              </a:rPr>
              <a:t>الخصائص الفنية </a:t>
            </a:r>
            <a:endParaRPr lang="en-US" sz="2800" b="1" dirty="0">
              <a:solidFill>
                <a:srgbClr val="3333FF"/>
              </a:solidFill>
              <a:latin typeface="Lucida Sans Unicode" pitchFamily="34" charset="0"/>
            </a:endParaRPr>
          </a:p>
          <a:p>
            <a:pPr marL="457200" lvl="0" indent="-457200" algn="r" rtl="1" eaLnBrk="0" hangingPunct="0">
              <a:buFont typeface="Arial" panose="020B0604020202020204" pitchFamily="34" charset="0"/>
              <a:buChar char="•"/>
            </a:pPr>
            <a:r>
              <a:rPr lang="ar-EG" sz="2800" b="1" dirty="0" smtClean="0">
                <a:solidFill>
                  <a:srgbClr val="000000"/>
                </a:solidFill>
                <a:latin typeface="Lucida Sans Unicode" pitchFamily="34" charset="0"/>
              </a:rPr>
              <a:t>تستمر حركة الجرى في الهواء عن طريق مرجحة الذراعين .</a:t>
            </a:r>
          </a:p>
          <a:p>
            <a:pPr marL="457200" lvl="0" indent="-457200" algn="r" rtl="1" eaLnBrk="0" hangingPunct="0">
              <a:buFont typeface="Arial" panose="020B0604020202020204" pitchFamily="34" charset="0"/>
              <a:buChar char="•"/>
            </a:pPr>
            <a:r>
              <a:rPr lang="ar-EG" sz="2800" b="1" dirty="0" smtClean="0">
                <a:solidFill>
                  <a:srgbClr val="000000"/>
                </a:solidFill>
                <a:latin typeface="Lucida Sans Unicode" pitchFamily="34" charset="0"/>
              </a:rPr>
              <a:t>يجب عدم تغير إيقاع خطوات الإقتراب</a:t>
            </a:r>
            <a:r>
              <a:rPr lang="ar-SA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.</a:t>
            </a:r>
            <a:endParaRPr lang="ar-SA" sz="2800" b="1" dirty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marL="457200" lvl="0" indent="-457200" algn="r" rtl="1" eaLnBrk="0" hangingPunct="0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حركة </a:t>
            </a:r>
            <a:r>
              <a:rPr lang="ar-SA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الجرى </a:t>
            </a:r>
            <a:r>
              <a:rPr lang="ar-SA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يجب أن تنتهى عند </a:t>
            </a:r>
            <a:r>
              <a:rPr lang="ar-SA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الهبوط </a:t>
            </a:r>
            <a:r>
              <a:rPr lang="ar-EG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بكلتا القدمين مع مدهم </a:t>
            </a:r>
            <a:r>
              <a:rPr lang="ar-SA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للأمام.</a:t>
            </a:r>
            <a:endParaRPr lang="ar-SA" sz="2800" b="1" dirty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marL="457200" lvl="0" indent="-457200" algn="r" rtl="1" eaLnBrk="0" hangingPunct="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- </a:t>
            </a:r>
            <a:r>
              <a:rPr lang="ar-EG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التنويع</a:t>
            </a:r>
            <a:r>
              <a:rPr lang="ar-SA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: </a:t>
            </a:r>
            <a:r>
              <a:rPr lang="ar-EG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خطوة ونصف ، خطوتان ونصف أو </a:t>
            </a:r>
            <a:r>
              <a:rPr lang="ar-EG" sz="2800" b="1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ثلاث خطوات ونصف خلال </a:t>
            </a:r>
            <a:r>
              <a:rPr lang="ar-SA" sz="2800" b="1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الطيران </a:t>
            </a:r>
            <a:r>
              <a:rPr lang="en-US" sz="2800" b="1" dirty="0">
                <a:solidFill>
                  <a:srgbClr val="000000"/>
                </a:solidFill>
                <a:latin typeface="Lucida Sans Unicod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33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3440114" y="6165850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74107" name="Picture 27" descr="l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3599599"/>
            <a:ext cx="1796884" cy="23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8" name="Picture 28" descr="l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14" y="3599600"/>
            <a:ext cx="2105367" cy="23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9" name="Picture 29" descr="l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91" y="3599599"/>
            <a:ext cx="2173604" cy="23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4" name="Picture 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116631"/>
            <a:ext cx="6265414" cy="348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129464" y="6599319"/>
            <a:ext cx="77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5.3.1 / 12</a:t>
            </a:r>
            <a:endParaRPr lang="en-US" sz="1050" dirty="0"/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171157" cy="633412"/>
          </a:xfrm>
        </p:spPr>
        <p:txBody>
          <a:bodyPr/>
          <a:lstStyle/>
          <a:p>
            <a:pPr algn="ctr" rtl="1">
              <a:defRPr/>
            </a:pPr>
            <a:r>
              <a:rPr lang="ar-SA" sz="4000" b="1" dirty="0" smtClean="0">
                <a:solidFill>
                  <a:schemeClr val="bg1"/>
                </a:solidFill>
                <a:cs typeface="Arial" charset="0"/>
              </a:rPr>
              <a:t>مرحلة الهبوط </a:t>
            </a:r>
            <a:endParaRPr lang="en-US" sz="40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785044" y="3272785"/>
            <a:ext cx="80645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rtl="1"/>
            <a:r>
              <a:rPr lang="ar-SA" sz="2800" b="1" dirty="0">
                <a:solidFill>
                  <a:srgbClr val="3333FF"/>
                </a:solidFill>
                <a:cs typeface="Arial" charset="0"/>
              </a:rPr>
              <a:t>الأهداف </a:t>
            </a:r>
            <a:endParaRPr lang="en-US" sz="2800" b="1" dirty="0">
              <a:solidFill>
                <a:srgbClr val="3333FF"/>
              </a:solidFill>
              <a:cs typeface="Arial" charset="0"/>
            </a:endParaRPr>
          </a:p>
          <a:p>
            <a:pPr algn="r" rtl="1"/>
            <a:r>
              <a:rPr lang="ar-SA" sz="2800" b="1" dirty="0" smtClean="0">
                <a:cs typeface="Arial" charset="0"/>
              </a:rPr>
              <a:t>تقليل </a:t>
            </a:r>
            <a:r>
              <a:rPr lang="ar-SA" sz="2800" b="1" dirty="0">
                <a:cs typeface="Arial" charset="0"/>
              </a:rPr>
              <a:t>المسافة المفقودة </a:t>
            </a:r>
            <a:r>
              <a:rPr lang="en-US" sz="2800" b="1" dirty="0"/>
              <a:t>. </a:t>
            </a:r>
            <a:endParaRPr lang="fr-FR" sz="2800" b="1" dirty="0"/>
          </a:p>
          <a:p>
            <a:pPr algn="r" rtl="1"/>
            <a:r>
              <a:rPr lang="ar-SA" sz="2800" b="1" dirty="0" smtClean="0">
                <a:solidFill>
                  <a:srgbClr val="3333FF"/>
                </a:solidFill>
                <a:cs typeface="Arial" charset="0"/>
              </a:rPr>
              <a:t>الخصائص </a:t>
            </a:r>
            <a:r>
              <a:rPr lang="ar-SA" sz="2800" b="1" dirty="0">
                <a:solidFill>
                  <a:srgbClr val="3333FF"/>
                </a:solidFill>
                <a:cs typeface="Arial" charset="0"/>
              </a:rPr>
              <a:t>الفنية </a:t>
            </a:r>
            <a:endParaRPr lang="en-US" sz="2800" b="1" dirty="0">
              <a:solidFill>
                <a:srgbClr val="3333FF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cs typeface="Arial" charset="0"/>
              </a:rPr>
              <a:t>تكون </a:t>
            </a:r>
            <a:r>
              <a:rPr lang="ar-SA" sz="2800" b="1" dirty="0">
                <a:cs typeface="Arial" charset="0"/>
              </a:rPr>
              <a:t>الرجلين على كامل امتدادهما تقريبا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cs typeface="Arial" charset="0"/>
              </a:rPr>
              <a:t>يكون الجذع </a:t>
            </a:r>
            <a:r>
              <a:rPr lang="ar-SA" sz="2800" b="1" dirty="0" err="1">
                <a:cs typeface="Arial" charset="0"/>
              </a:rPr>
              <a:t>منثنى</a:t>
            </a:r>
            <a:r>
              <a:rPr lang="ar-SA" sz="2800" b="1" dirty="0">
                <a:cs typeface="Arial" charset="0"/>
              </a:rPr>
              <a:t> للأمام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cs typeface="Arial" charset="0"/>
              </a:rPr>
              <a:t>تسحب الذراعين للخلف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cs typeface="Arial" charset="0"/>
              </a:rPr>
              <a:t>دفع </a:t>
            </a:r>
            <a:r>
              <a:rPr lang="ar-SA" sz="2800" b="1" dirty="0" err="1">
                <a:cs typeface="Arial" charset="0"/>
              </a:rPr>
              <a:t>الفخدين</a:t>
            </a:r>
            <a:r>
              <a:rPr lang="ar-SA" sz="2800" b="1" dirty="0">
                <a:cs typeface="Arial" charset="0"/>
              </a:rPr>
              <a:t> للأمام </a:t>
            </a:r>
            <a:r>
              <a:rPr lang="ar-SA" sz="2800" b="1" dirty="0" err="1">
                <a:cs typeface="Arial" charset="0"/>
              </a:rPr>
              <a:t>فى</a:t>
            </a:r>
            <a:r>
              <a:rPr lang="ar-SA" sz="2800" b="1" dirty="0">
                <a:cs typeface="Arial" charset="0"/>
              </a:rPr>
              <a:t> اتجاه نقطة تلامس القدمين بالأرض 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29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4488" y="416719"/>
            <a:ext cx="6048672" cy="633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  <a:t>التسلسل الكامل للحركة</a:t>
            </a:r>
            <a:endParaRPr lang="en-US" alt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tabLst>
                <a:tab pos="984250" algn="l"/>
                <a:tab pos="2601913" algn="l"/>
                <a:tab pos="7983538" algn="r"/>
              </a:tabLst>
            </a:pPr>
            <a:endParaRPr lang="en-GB" altLang="en-US" sz="1400" b="1" dirty="0"/>
          </a:p>
          <a:p>
            <a:pPr>
              <a:lnSpc>
                <a:spcPct val="80000"/>
              </a:lnSpc>
              <a:tabLst>
                <a:tab pos="984250" algn="l"/>
                <a:tab pos="2601913" algn="l"/>
                <a:tab pos="7983538" algn="r"/>
              </a:tabLst>
            </a:pPr>
            <a:endParaRPr lang="en-GB" altLang="en-US" sz="1400" dirty="0"/>
          </a:p>
        </p:txBody>
      </p:sp>
      <p:pic>
        <p:nvPicPr>
          <p:cNvPr id="173093" name="Picture 37" descr="longueurs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15" y="2935907"/>
            <a:ext cx="5071244" cy="182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105" name="Text Box 49"/>
          <p:cNvSpPr txBox="1">
            <a:spLocks noChangeArrowheads="1"/>
          </p:cNvSpPr>
          <p:nvPr/>
        </p:nvSpPr>
        <p:spPr bwMode="auto">
          <a:xfrm>
            <a:off x="-15552" y="4763981"/>
            <a:ext cx="922574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cs typeface="Arial" charset="0"/>
              </a:rPr>
              <a:t>يتكون الوثب الطويل من المراحل التالية : </a:t>
            </a:r>
            <a:endParaRPr lang="en-US" sz="2000" b="1" dirty="0" smtClean="0">
              <a:cs typeface="Arial" charset="0"/>
            </a:endParaRPr>
          </a:p>
          <a:p>
            <a:pPr rtl="1"/>
            <a:r>
              <a:rPr lang="ar-SA" sz="2000" b="1" dirty="0" smtClean="0">
                <a:cs typeface="Arial" charset="0"/>
              </a:rPr>
              <a:t>الاقتراب </a:t>
            </a:r>
            <a:r>
              <a:rPr lang="ar-SA" sz="2000" b="1" dirty="0">
                <a:cs typeface="Arial" charset="0"/>
              </a:rPr>
              <a:t>و الارتقاء و الطيران و الهبوط </a:t>
            </a:r>
            <a:endParaRPr lang="en-US" altLang="en-US" sz="2000" b="1" dirty="0"/>
          </a:p>
          <a:p>
            <a:pPr algn="r" rtl="1">
              <a:buFontTx/>
              <a:buChar char="-"/>
            </a:pPr>
            <a:r>
              <a:rPr lang="ar-SA" sz="2400" b="1" dirty="0">
                <a:solidFill>
                  <a:srgbClr val="3333FF"/>
                </a:solidFill>
                <a:cs typeface="Arial" charset="0"/>
              </a:rPr>
              <a:t>فى مرحلة الإقتراب </a:t>
            </a:r>
            <a:r>
              <a:rPr lang="ar-SA" sz="2000" b="1" dirty="0">
                <a:cs typeface="Arial" charset="0"/>
              </a:rPr>
              <a:t>يزيد اللاعب من سرعته للوصول لأقصى سرعة يمكن التحكم فيها .</a:t>
            </a:r>
          </a:p>
          <a:p>
            <a:pPr algn="r" rtl="1">
              <a:buFontTx/>
              <a:buChar char="-"/>
            </a:pPr>
            <a:r>
              <a:rPr lang="ar-SA" sz="2400" b="1" dirty="0">
                <a:solidFill>
                  <a:srgbClr val="3333FF"/>
                </a:solidFill>
                <a:cs typeface="Arial" charset="0"/>
              </a:rPr>
              <a:t>فى مرحلة </a:t>
            </a:r>
            <a:r>
              <a:rPr lang="ar-SA" sz="2400" b="1" dirty="0" smtClean="0">
                <a:solidFill>
                  <a:srgbClr val="3333FF"/>
                </a:solidFill>
                <a:cs typeface="Arial" charset="0"/>
              </a:rPr>
              <a:t>الإرتقاء</a:t>
            </a:r>
            <a:r>
              <a:rPr lang="en-US" sz="2400" b="1" dirty="0" smtClean="0">
                <a:solidFill>
                  <a:srgbClr val="3333FF"/>
                </a:solidFill>
                <a:cs typeface="Arial" charset="0"/>
              </a:rPr>
              <a:t>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cs typeface="Arial" charset="0"/>
              </a:rPr>
              <a:t> </a:t>
            </a:r>
            <a:r>
              <a:rPr lang="ar-SA" sz="2000" b="1" dirty="0">
                <a:cs typeface="Arial" charset="0"/>
              </a:rPr>
              <a:t>يولد اللاعب سرعة عمودية </a:t>
            </a:r>
            <a:endParaRPr lang="en-US" sz="2000" b="1" dirty="0" smtClean="0"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cs typeface="Arial" charset="0"/>
              </a:rPr>
              <a:t>يقلل </a:t>
            </a:r>
            <a:r>
              <a:rPr lang="ar-SA" sz="2000" b="1" dirty="0">
                <a:cs typeface="Arial" charset="0"/>
              </a:rPr>
              <a:t>من فقد السرعة الأفقية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: </a:t>
            </a:r>
          </a:p>
        </p:txBody>
      </p:sp>
      <p:pic>
        <p:nvPicPr>
          <p:cNvPr id="173106" name="Picture 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0131"/>
            <a:ext cx="9353938" cy="18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5.3.1 / 2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920552" y="2564904"/>
            <a:ext cx="1697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b="1" dirty="0" smtClean="0"/>
              <a:t>الاقتراب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8784" y="2555612"/>
            <a:ext cx="1057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b="1" dirty="0" smtClean="0"/>
              <a:t>الارتقاء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74887" y="2576572"/>
            <a:ext cx="17087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b="1" dirty="0" smtClean="0"/>
              <a:t>الطيران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84518" y="2564904"/>
            <a:ext cx="1060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b="1" dirty="0" smtClean="0"/>
              <a:t>الهبوط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21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3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3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3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3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3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tabLst>
                <a:tab pos="984250" algn="l"/>
                <a:tab pos="2601913" algn="l"/>
                <a:tab pos="7983538" algn="r"/>
              </a:tabLst>
            </a:pPr>
            <a:endParaRPr lang="en-GB" altLang="en-US" sz="1400" b="1"/>
          </a:p>
          <a:p>
            <a:pPr>
              <a:lnSpc>
                <a:spcPct val="80000"/>
              </a:lnSpc>
              <a:tabLst>
                <a:tab pos="984250" algn="l"/>
                <a:tab pos="2601913" algn="l"/>
                <a:tab pos="7983538" algn="r"/>
              </a:tabLst>
            </a:pPr>
            <a:endParaRPr lang="en-GB" altLang="en-US" sz="1400"/>
          </a:p>
        </p:txBody>
      </p:sp>
      <p:pic>
        <p:nvPicPr>
          <p:cNvPr id="173093" name="Picture 37" descr="longueurs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15" y="2935907"/>
            <a:ext cx="5071244" cy="182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105" name="Text Box 49"/>
          <p:cNvSpPr txBox="1">
            <a:spLocks noChangeArrowheads="1"/>
          </p:cNvSpPr>
          <p:nvPr/>
        </p:nvSpPr>
        <p:spPr bwMode="auto">
          <a:xfrm>
            <a:off x="396190" y="4734576"/>
            <a:ext cx="87852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buFontTx/>
              <a:buChar char="-"/>
            </a:pPr>
            <a:r>
              <a:rPr lang="ar-SA" sz="2400" b="1" dirty="0">
                <a:solidFill>
                  <a:srgbClr val="3333FF"/>
                </a:solidFill>
                <a:cs typeface="Arial" charset="0"/>
              </a:rPr>
              <a:t>فى مرحلة الطيران </a:t>
            </a:r>
            <a:r>
              <a:rPr lang="ar-EG" sz="2400" b="1" dirty="0" smtClean="0">
                <a:solidFill>
                  <a:srgbClr val="3333FF"/>
                </a:solidFill>
                <a:cs typeface="Arial" charset="0"/>
              </a:rPr>
              <a:t>: </a:t>
            </a:r>
            <a:r>
              <a:rPr lang="ar-SA" sz="2000" b="1" dirty="0" smtClean="0">
                <a:cs typeface="Arial" charset="0"/>
              </a:rPr>
              <a:t>يعد </a:t>
            </a:r>
            <a:r>
              <a:rPr lang="ar-SA" sz="2000" b="1" dirty="0">
                <a:cs typeface="Arial" charset="0"/>
              </a:rPr>
              <a:t>اللاعب نفسه للهبوط </a:t>
            </a:r>
            <a:endParaRPr lang="ar-EG" sz="2000" b="1" dirty="0" smtClean="0">
              <a:cs typeface="Arial" charset="0"/>
            </a:endParaRPr>
          </a:p>
          <a:p>
            <a:pPr algn="r" rtl="1">
              <a:buFontTx/>
              <a:buChar char="-"/>
            </a:pPr>
            <a:r>
              <a:rPr lang="ar-EG" sz="2000" b="1" dirty="0">
                <a:cs typeface="Arial" charset="0"/>
              </a:rPr>
              <a:t> </a:t>
            </a:r>
            <a:r>
              <a:rPr lang="ar-SA" sz="2000" b="1" dirty="0" smtClean="0">
                <a:cs typeface="Arial" charset="0"/>
              </a:rPr>
              <a:t>يمكن </a:t>
            </a:r>
            <a:r>
              <a:rPr lang="ar-SA" sz="2000" b="1" dirty="0">
                <a:cs typeface="Arial" charset="0"/>
              </a:rPr>
              <a:t>إستخدام ثلاث طرق مختلفة للأدار و هى : الشراع و التعلق و المشى فى الهواء .</a:t>
            </a:r>
          </a:p>
          <a:p>
            <a:pPr algn="r" rtl="1">
              <a:buFontTx/>
              <a:buChar char="-"/>
            </a:pPr>
            <a:r>
              <a:rPr lang="ar-SA" sz="2400" b="1" dirty="0">
                <a:solidFill>
                  <a:srgbClr val="3333FF"/>
                </a:solidFill>
                <a:cs typeface="Arial" charset="0"/>
              </a:rPr>
              <a:t>فى مرحلة الهبوط </a:t>
            </a:r>
            <a:r>
              <a:rPr lang="ar-EG" sz="2400" b="1" dirty="0" smtClean="0">
                <a:solidFill>
                  <a:srgbClr val="3333FF"/>
                </a:solidFill>
                <a:cs typeface="Arial" charset="0"/>
              </a:rPr>
              <a:t>:</a:t>
            </a:r>
            <a:r>
              <a:rPr lang="ar-EG" sz="2400" b="1" dirty="0" smtClean="0"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ar-SA" sz="2000" b="1" dirty="0" smtClean="0">
                <a:cs typeface="Arial" charset="0"/>
              </a:rPr>
              <a:t>يزيد </a:t>
            </a:r>
            <a:r>
              <a:rPr lang="ar-SA" sz="2000" b="1" dirty="0">
                <a:cs typeface="Arial" charset="0"/>
              </a:rPr>
              <a:t>اللاعب من </a:t>
            </a:r>
            <a:r>
              <a:rPr lang="ar-SA" sz="2000" b="1" dirty="0" smtClean="0">
                <a:cs typeface="Arial" charset="0"/>
              </a:rPr>
              <a:t>المس</a:t>
            </a:r>
            <a:r>
              <a:rPr lang="ar-EG" sz="2000" b="1" dirty="0" smtClean="0">
                <a:cs typeface="Arial" charset="0"/>
              </a:rPr>
              <a:t>اف</a:t>
            </a:r>
            <a:r>
              <a:rPr lang="ar-SA" sz="2000" b="1" dirty="0" smtClean="0">
                <a:cs typeface="Arial" charset="0"/>
              </a:rPr>
              <a:t>ة </a:t>
            </a:r>
            <a:r>
              <a:rPr lang="ar-SA" sz="2000" b="1" dirty="0">
                <a:cs typeface="Arial" charset="0"/>
              </a:rPr>
              <a:t>المحتملة لمسار الطيران </a:t>
            </a:r>
            <a:endParaRPr lang="ar-EG" sz="2000" b="1" dirty="0" smtClean="0">
              <a:cs typeface="Arial" charset="0"/>
            </a:endParaRPr>
          </a:p>
          <a:p>
            <a:pPr algn="r" rtl="1">
              <a:buFontTx/>
              <a:buChar char="-"/>
            </a:pPr>
            <a:r>
              <a:rPr lang="ar-EG" sz="2000" b="1" dirty="0">
                <a:cs typeface="Arial" charset="0"/>
              </a:rPr>
              <a:t> </a:t>
            </a:r>
            <a:r>
              <a:rPr lang="ar-SA" sz="2000" b="1" dirty="0" smtClean="0">
                <a:cs typeface="Arial" charset="0"/>
              </a:rPr>
              <a:t>يقلل </a:t>
            </a:r>
            <a:r>
              <a:rPr lang="ar-SA" sz="2000" b="1" dirty="0">
                <a:cs typeface="Arial" charset="0"/>
              </a:rPr>
              <a:t>من المسافة المفقودة عند لمس القدمين للأرض </a:t>
            </a:r>
            <a:r>
              <a:rPr lang="ar-SA" sz="2000" b="1" dirty="0" smtClean="0">
                <a:cs typeface="Arial" charset="0"/>
              </a:rPr>
              <a:t>.</a:t>
            </a:r>
            <a:endParaRPr lang="ar-SA" sz="2000" b="1" dirty="0">
              <a:cs typeface="Arial" charset="0"/>
            </a:endParaRPr>
          </a:p>
        </p:txBody>
      </p:sp>
      <p:pic>
        <p:nvPicPr>
          <p:cNvPr id="173106" name="Picture 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0131"/>
            <a:ext cx="9353938" cy="18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5.3.1 / 3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920552" y="2564904"/>
            <a:ext cx="1697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b="1" dirty="0" smtClean="0"/>
              <a:t>الاقتراب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08784" y="2555612"/>
            <a:ext cx="1057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b="1" dirty="0" smtClean="0"/>
              <a:t>الارتقاء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74887" y="2576572"/>
            <a:ext cx="17087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b="1" dirty="0" smtClean="0"/>
              <a:t>الطيران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84518" y="2564904"/>
            <a:ext cx="1060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b="1" dirty="0" smtClean="0"/>
              <a:t>الهبوط</a:t>
            </a:r>
            <a:endParaRPr lang="en-US" b="1" dirty="0"/>
          </a:p>
        </p:txBody>
      </p:sp>
      <p:sp>
        <p:nvSpPr>
          <p:cNvPr id="16" name="Rectangle 2"/>
          <p:cNvSpPr txBox="1">
            <a:spLocks noRot="1" noChangeArrowheads="1"/>
          </p:cNvSpPr>
          <p:nvPr/>
        </p:nvSpPr>
        <p:spPr bwMode="auto">
          <a:xfrm>
            <a:off x="344488" y="416719"/>
            <a:ext cx="604867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9pPr>
          </a:lstStyle>
          <a:p>
            <a:pPr algn="ctr"/>
            <a:r>
              <a:rPr lang="ar-EG" altLang="en-US" sz="3600" b="1" kern="0" dirty="0" smtClean="0">
                <a:solidFill>
                  <a:schemeClr val="bg1"/>
                </a:solidFill>
                <a:latin typeface="IAAF Sans Bold" pitchFamily="50" charset="0"/>
              </a:rPr>
              <a:t>التسلسل الكامل للحركة</a:t>
            </a:r>
            <a:endParaRPr lang="en-US" altLang="en-US" sz="3600" b="1" kern="0" dirty="0">
              <a:solidFill>
                <a:schemeClr val="bg1"/>
              </a:solidFill>
              <a:latin typeface="IAAF Sans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21" name="Picture 9" descr="FOULE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3" y="2989734"/>
            <a:ext cx="4878699" cy="23077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27" name="Picture 15" descr="ljru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1124744"/>
            <a:ext cx="5793784" cy="211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5.3.1 / 4</a:t>
            </a:r>
            <a:endParaRPr lang="en-US" sz="1050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457200" y="274638"/>
            <a:ext cx="45720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9pPr>
          </a:lstStyle>
          <a:p>
            <a:pPr algn="ctr">
              <a:defRPr/>
            </a:pPr>
            <a:r>
              <a:rPr lang="ar-EG" sz="3600" b="1" kern="0" smtClean="0">
                <a:solidFill>
                  <a:schemeClr val="bg1"/>
                </a:solidFill>
              </a:rPr>
              <a:t>مرحلة الاقتراب</a:t>
            </a:r>
            <a:endParaRPr lang="fr-FR" sz="3600" b="1" kern="0" dirty="0" smtClean="0">
              <a:solidFill>
                <a:schemeClr val="bg1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14537" y="3573016"/>
            <a:ext cx="8762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rtl="1"/>
            <a:r>
              <a:rPr lang="ar-SA" sz="2400" b="1" dirty="0">
                <a:solidFill>
                  <a:srgbClr val="FF0000"/>
                </a:solidFill>
                <a:cs typeface="Arial" charset="0"/>
              </a:rPr>
              <a:t>الأهداف : 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  <a:p>
            <a:pPr algn="r" rtl="1"/>
            <a:r>
              <a:rPr lang="ar-SA" sz="2400" b="1" dirty="0" smtClean="0">
                <a:cs typeface="Arial" charset="0"/>
              </a:rPr>
              <a:t>للوصول </a:t>
            </a:r>
            <a:r>
              <a:rPr lang="ar-SA" sz="2400" b="1" dirty="0">
                <a:cs typeface="Arial" charset="0"/>
              </a:rPr>
              <a:t>لأقصى سرعة يمكن التحكم فيها .</a:t>
            </a:r>
            <a:endParaRPr lang="fr-FR" sz="2400" b="1" dirty="0"/>
          </a:p>
          <a:p>
            <a:pPr algn="r" rtl="1"/>
            <a:r>
              <a:rPr lang="ar-SA" sz="2400" b="1" dirty="0" smtClean="0">
                <a:solidFill>
                  <a:srgbClr val="FF0000"/>
                </a:solidFill>
                <a:cs typeface="Arial" charset="0"/>
              </a:rPr>
              <a:t>الخصائص </a:t>
            </a:r>
            <a:r>
              <a:rPr lang="ar-SA" sz="2400" b="1" dirty="0">
                <a:solidFill>
                  <a:srgbClr val="FF0000"/>
                </a:solidFill>
                <a:cs typeface="Arial" charset="0"/>
              </a:rPr>
              <a:t>الفنية : 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cs typeface="Arial" charset="0"/>
              </a:rPr>
              <a:t>تتفاوت </a:t>
            </a:r>
            <a:r>
              <a:rPr lang="ar-SA" sz="2400" b="1" dirty="0">
                <a:cs typeface="Arial" charset="0"/>
              </a:rPr>
              <a:t>مسافة الإقتراب تبعا لمستوى الأداء </a:t>
            </a:r>
            <a:r>
              <a:rPr lang="ar-EG" sz="2400" b="1" dirty="0" smtClean="0">
                <a:cs typeface="Arial" charset="0"/>
              </a:rPr>
              <a:t>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cs typeface="Arial" charset="0"/>
              </a:rPr>
              <a:t> </a:t>
            </a:r>
            <a:r>
              <a:rPr lang="ar-SA" sz="2400" b="1" dirty="0">
                <a:cs typeface="Arial" charset="0"/>
              </a:rPr>
              <a:t>فهى تتراوح بين 10 خطوات ( للمبتدئين) </a:t>
            </a:r>
            <a:endParaRPr lang="ar-EG" sz="2400" b="1" dirty="0" smtClean="0"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cs typeface="Arial" charset="0"/>
              </a:rPr>
              <a:t>أكثر </a:t>
            </a:r>
            <a:r>
              <a:rPr lang="ar-SA" sz="2400" b="1" dirty="0">
                <a:cs typeface="Arial" charset="0"/>
              </a:rPr>
              <a:t>من 20 خطوة ( للمتقدمين )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>
                <a:cs typeface="Arial" charset="0"/>
              </a:rPr>
              <a:t>تكون طريقة </a:t>
            </a:r>
            <a:r>
              <a:rPr lang="ar-EG" sz="2400" b="1" dirty="0" smtClean="0">
                <a:cs typeface="Arial" charset="0"/>
              </a:rPr>
              <a:t>الجري </a:t>
            </a:r>
            <a:r>
              <a:rPr lang="ar-SA" sz="2400" b="1" dirty="0" smtClean="0">
                <a:cs typeface="Arial" charset="0"/>
              </a:rPr>
              <a:t>مماثلة </a:t>
            </a:r>
            <a:r>
              <a:rPr lang="ar-SA" sz="2400" b="1" dirty="0">
                <a:cs typeface="Arial" charset="0"/>
              </a:rPr>
              <a:t>للعدو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>
                <a:cs typeface="Arial" charset="0"/>
              </a:rPr>
              <a:t>تتزايد السرعة </a:t>
            </a:r>
            <a:r>
              <a:rPr lang="ar-SA" sz="2400" b="1" dirty="0" err="1">
                <a:cs typeface="Arial" charset="0"/>
              </a:rPr>
              <a:t>بأستمرار</a:t>
            </a:r>
            <a:r>
              <a:rPr lang="ar-SA" sz="2400" b="1" dirty="0">
                <a:cs typeface="Arial" charset="0"/>
              </a:rPr>
              <a:t> حتى لوحة </a:t>
            </a:r>
            <a:r>
              <a:rPr lang="ar-SA" sz="2400" b="1" dirty="0" err="1">
                <a:cs typeface="Arial" charset="0"/>
              </a:rPr>
              <a:t>الإرتقاء</a:t>
            </a:r>
            <a:endParaRPr lang="en-US" sz="2400" b="1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128464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40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73" name="Picture 9" descr="L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552" y="4094230"/>
            <a:ext cx="1692013" cy="2300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74" name="Picture 10" descr="l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4094231"/>
            <a:ext cx="1640604" cy="23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5" name="Picture 11" descr="longt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89" y="476672"/>
            <a:ext cx="675827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8" name="AutoShape 14"/>
          <p:cNvSpPr>
            <a:spLocks noChangeArrowheads="1"/>
          </p:cNvSpPr>
          <p:nvPr/>
        </p:nvSpPr>
        <p:spPr bwMode="auto">
          <a:xfrm rot="-1960103">
            <a:off x="661921" y="6167220"/>
            <a:ext cx="710938" cy="317290"/>
          </a:xfrm>
          <a:prstGeom prst="leftArrow">
            <a:avLst>
              <a:gd name="adj1" fmla="val 50000"/>
              <a:gd name="adj2" fmla="val 4513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16079" name="AutoShape 15"/>
          <p:cNvSpPr>
            <a:spLocks noChangeArrowheads="1"/>
          </p:cNvSpPr>
          <p:nvPr/>
        </p:nvSpPr>
        <p:spPr bwMode="auto">
          <a:xfrm rot="8442228">
            <a:off x="3086169" y="5066978"/>
            <a:ext cx="983516" cy="368124"/>
          </a:xfrm>
          <a:prstGeom prst="leftArrow">
            <a:avLst>
              <a:gd name="adj1" fmla="val 50000"/>
              <a:gd name="adj2" fmla="val 5649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2930353" y="6487347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5.3.1 / 5</a:t>
            </a:r>
            <a:endParaRPr lang="en-US" sz="1050" dirty="0"/>
          </a:p>
        </p:txBody>
      </p:sp>
      <p:sp>
        <p:nvSpPr>
          <p:cNvPr id="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5334000" cy="490537"/>
          </a:xfrm>
        </p:spPr>
        <p:txBody>
          <a:bodyPr/>
          <a:lstStyle/>
          <a:p>
            <a:pPr algn="ctr" rtl="1">
              <a:defRPr/>
            </a:pPr>
            <a:r>
              <a:rPr lang="ar-SA" sz="3600" b="1" dirty="0" smtClean="0">
                <a:solidFill>
                  <a:schemeClr val="bg1"/>
                </a:solidFill>
                <a:cs typeface="Arial" charset="0"/>
              </a:rPr>
              <a:t>مرحلة </a:t>
            </a:r>
            <a:r>
              <a:rPr lang="ar-SA" sz="3600" b="1" dirty="0" err="1" smtClean="0">
                <a:solidFill>
                  <a:schemeClr val="bg1"/>
                </a:solidFill>
                <a:cs typeface="Arial" charset="0"/>
              </a:rPr>
              <a:t>الإرتقاء</a:t>
            </a:r>
            <a:r>
              <a:rPr lang="ar-SA" sz="3600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fr-FR" sz="36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72680" y="3118316"/>
            <a:ext cx="783332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3333FF"/>
                </a:solidFill>
                <a:cs typeface="Arial" charset="0"/>
              </a:rPr>
              <a:t>الأهداف </a:t>
            </a:r>
            <a:endParaRPr lang="en-US" sz="2400" b="1" dirty="0">
              <a:solidFill>
                <a:srgbClr val="3333FF"/>
              </a:solidFill>
              <a:cs typeface="Arial" charset="0"/>
            </a:endParaRPr>
          </a:p>
          <a:p>
            <a:pPr algn="r" rtl="1"/>
            <a:r>
              <a:rPr lang="ar-SA" sz="2400" b="1" dirty="0" smtClean="0">
                <a:cs typeface="Arial" charset="0"/>
              </a:rPr>
              <a:t>زيادة </a:t>
            </a:r>
            <a:r>
              <a:rPr lang="ar-SA" sz="2400" b="1" dirty="0">
                <a:cs typeface="Arial" charset="0"/>
              </a:rPr>
              <a:t>السرعة العمودية </a:t>
            </a:r>
            <a:endParaRPr lang="en-US" sz="2400" b="1" dirty="0" smtClean="0">
              <a:cs typeface="Arial" charset="0"/>
            </a:endParaRPr>
          </a:p>
          <a:p>
            <a:pPr algn="r" rtl="1"/>
            <a:r>
              <a:rPr lang="ar-SA" sz="2400" b="1" dirty="0" smtClean="0">
                <a:cs typeface="Arial" charset="0"/>
              </a:rPr>
              <a:t>تقليل </a:t>
            </a:r>
            <a:r>
              <a:rPr lang="ar-SA" sz="2400" b="1" dirty="0">
                <a:cs typeface="Arial" charset="0"/>
              </a:rPr>
              <a:t>فقدان السرعة الأفقية. </a:t>
            </a:r>
            <a:endParaRPr lang="en-US" sz="2400" b="1" dirty="0"/>
          </a:p>
          <a:p>
            <a:pPr algn="r" rtl="1"/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ar-SA" sz="2400" b="1" dirty="0" smtClean="0">
                <a:solidFill>
                  <a:srgbClr val="3333FF"/>
                </a:solidFill>
                <a:cs typeface="Arial" charset="0"/>
              </a:rPr>
              <a:t>الخصائص </a:t>
            </a:r>
            <a:r>
              <a:rPr lang="ar-SA" sz="2400" b="1" dirty="0">
                <a:solidFill>
                  <a:srgbClr val="3333FF"/>
                </a:solidFill>
                <a:cs typeface="Arial" charset="0"/>
              </a:rPr>
              <a:t>الفنية </a:t>
            </a:r>
            <a:endParaRPr lang="en-US" sz="2400" b="1" dirty="0">
              <a:solidFill>
                <a:srgbClr val="3333FF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cs typeface="Arial" charset="0"/>
              </a:rPr>
              <a:t>يكون </a:t>
            </a:r>
            <a:r>
              <a:rPr lang="ar-SA" sz="2400" b="1" dirty="0">
                <a:cs typeface="Arial" charset="0"/>
              </a:rPr>
              <a:t>وضع القدم سريع و فعال مع تحريكه لأسفل و للخلف </a:t>
            </a:r>
            <a:r>
              <a:rPr lang="en-US" sz="2400" b="1" dirty="0"/>
              <a:t> (1)</a:t>
            </a:r>
            <a:r>
              <a:rPr lang="ar-SA" sz="2400" b="1" dirty="0">
                <a:cs typeface="Arial" charset="0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>
                <a:cs typeface="Arial" charset="0"/>
              </a:rPr>
              <a:t> يقل زمن </a:t>
            </a:r>
            <a:r>
              <a:rPr lang="ar-SA" sz="2400" b="1" dirty="0" err="1">
                <a:cs typeface="Arial" charset="0"/>
              </a:rPr>
              <a:t>الإرتقاء</a:t>
            </a:r>
            <a:r>
              <a:rPr lang="ar-SA" sz="2400" b="1" dirty="0">
                <a:cs typeface="Arial" charset="0"/>
              </a:rPr>
              <a:t> و تقليل </a:t>
            </a:r>
            <a:r>
              <a:rPr lang="ar-SA" sz="2400" b="1" dirty="0" err="1">
                <a:cs typeface="Arial" charset="0"/>
              </a:rPr>
              <a:t>إنثناء</a:t>
            </a:r>
            <a:r>
              <a:rPr lang="ar-SA" sz="2400" b="1" dirty="0">
                <a:cs typeface="Arial" charset="0"/>
              </a:rPr>
              <a:t> رجل </a:t>
            </a:r>
            <a:r>
              <a:rPr lang="ar-SA" sz="2400" b="1" dirty="0" err="1">
                <a:cs typeface="Arial" charset="0"/>
              </a:rPr>
              <a:t>الإرتقاء</a:t>
            </a:r>
            <a:r>
              <a:rPr lang="ar-SA" sz="2400" b="1" dirty="0">
                <a:cs typeface="Arial" charset="0"/>
              </a:rPr>
              <a:t> 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>
                <a:cs typeface="Arial" charset="0"/>
              </a:rPr>
              <a:t> دفع فخد الرجل الحرة إلى الوضع </a:t>
            </a:r>
            <a:r>
              <a:rPr lang="ar-SA" sz="2400" b="1" dirty="0" err="1">
                <a:cs typeface="Arial" charset="0"/>
              </a:rPr>
              <a:t>الأفقى</a:t>
            </a:r>
            <a:r>
              <a:rPr lang="ar-SA" sz="2400" b="1" dirty="0">
                <a:cs typeface="Arial" charset="0"/>
              </a:rPr>
              <a:t> .</a:t>
            </a:r>
            <a:r>
              <a:rPr lang="en-US" sz="2400" b="1" dirty="0"/>
              <a:t>(2)</a:t>
            </a:r>
            <a:endParaRPr lang="ar-SA" sz="2400" b="1" dirty="0"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>
                <a:cs typeface="Arial" charset="0"/>
              </a:rPr>
              <a:t> تكون مفاصل الكاحل و الركبة و </a:t>
            </a:r>
            <a:r>
              <a:rPr lang="ar-SA" sz="2400" b="1" dirty="0" err="1">
                <a:cs typeface="Arial" charset="0"/>
              </a:rPr>
              <a:t>الفخد</a:t>
            </a:r>
            <a:r>
              <a:rPr lang="ar-SA" sz="2400" b="1" dirty="0">
                <a:cs typeface="Arial" charset="0"/>
              </a:rPr>
              <a:t> على كامل امتدادها .</a:t>
            </a:r>
          </a:p>
        </p:txBody>
      </p:sp>
    </p:spTree>
    <p:extLst>
      <p:ext uri="{BB962C8B-B14F-4D97-AF65-F5344CB8AC3E}">
        <p14:creationId xmlns:p14="http://schemas.microsoft.com/office/powerpoint/2010/main" val="33644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8" grpId="0" animBg="1"/>
      <p:bldP spid="2160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8" name="Picture 10" descr="L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9744" y="2852936"/>
            <a:ext cx="2903725" cy="3563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099" name="Picture 11" descr="longt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6" y="1268759"/>
            <a:ext cx="6756788" cy="32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02" name="AutoShape 14"/>
          <p:cNvSpPr>
            <a:spLocks noChangeArrowheads="1"/>
          </p:cNvSpPr>
          <p:nvPr/>
        </p:nvSpPr>
        <p:spPr bwMode="auto">
          <a:xfrm rot="-1620760">
            <a:off x="8476455" y="6231043"/>
            <a:ext cx="718094" cy="325938"/>
          </a:xfrm>
          <a:prstGeom prst="leftArrow">
            <a:avLst>
              <a:gd name="adj1" fmla="val 50000"/>
              <a:gd name="adj2" fmla="val 3502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5.3.1 / 6</a:t>
            </a:r>
            <a:endParaRPr lang="en-US" sz="1050" dirty="0"/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711823" cy="633412"/>
          </a:xfrm>
        </p:spPr>
        <p:txBody>
          <a:bodyPr/>
          <a:lstStyle/>
          <a:p>
            <a:pPr algn="ctr" rtl="1">
              <a:defRPr/>
            </a:pP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cs typeface="Arial" charset="0"/>
              </a:rPr>
              <a:t>هبوط</a:t>
            </a:r>
            <a:r>
              <a:rPr lang="ar-EG" sz="3600" b="1" dirty="0" smtClean="0">
                <a:solidFill>
                  <a:schemeClr val="bg1"/>
                </a:solidFill>
                <a:cs typeface="Arial" charset="0"/>
              </a:rPr>
              <a:t> القدم لملامسة الأرض</a:t>
            </a:r>
            <a:endParaRPr lang="fr-FR" sz="36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80998" y="4636293"/>
            <a:ext cx="4788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ar-SA" sz="3600" b="1" dirty="0">
                <a:solidFill>
                  <a:srgbClr val="FF0000"/>
                </a:solidFill>
                <a:cs typeface="Arial" charset="0"/>
              </a:rPr>
              <a:t>يكون وضع القدم نشط و سريع مع تحريكه للأسفل و للخلف 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6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6" name="Picture 20" descr="long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0" b="8837"/>
          <a:stretch/>
        </p:blipFill>
        <p:spPr bwMode="auto">
          <a:xfrm>
            <a:off x="32168" y="1402562"/>
            <a:ext cx="6349047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15" name="Picture 19" descr="l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2076321"/>
            <a:ext cx="2620076" cy="4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19" name="AutoShape 23"/>
          <p:cNvSpPr>
            <a:spLocks noChangeArrowheads="1"/>
          </p:cNvSpPr>
          <p:nvPr/>
        </p:nvSpPr>
        <p:spPr bwMode="auto">
          <a:xfrm rot="-2714710">
            <a:off x="9034185" y="3659590"/>
            <a:ext cx="655279" cy="207527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5.3.1 / 7</a:t>
            </a:r>
            <a:endParaRPr lang="en-US" sz="1050" dirty="0"/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855840" cy="490537"/>
          </a:xfrm>
        </p:spPr>
        <p:txBody>
          <a:bodyPr/>
          <a:lstStyle/>
          <a:p>
            <a:pPr algn="ctr">
              <a:defRPr/>
            </a:pPr>
            <a:r>
              <a:rPr lang="ar-SA" sz="3600" b="1" dirty="0" smtClean="0">
                <a:solidFill>
                  <a:schemeClr val="bg1"/>
                </a:solidFill>
                <a:cs typeface="Arial" charset="0"/>
              </a:rPr>
              <a:t>مرحلة </a:t>
            </a:r>
            <a:r>
              <a:rPr lang="ar-SA" sz="3600" b="1" dirty="0" err="1" smtClean="0">
                <a:solidFill>
                  <a:schemeClr val="bg1"/>
                </a:solidFill>
                <a:cs typeface="Arial" charset="0"/>
              </a:rPr>
              <a:t>الإرتقاء</a:t>
            </a:r>
            <a:r>
              <a:rPr lang="ar-SA" sz="3600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fr-FR" sz="36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0" y="4777988"/>
            <a:ext cx="581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SA" sz="2800" b="1" dirty="0">
                <a:cs typeface="Arial" charset="0"/>
              </a:rPr>
              <a:t>دفع فخد الرجل الحرة إلى الوضع </a:t>
            </a:r>
            <a:r>
              <a:rPr lang="ar-SA" sz="2800" b="1" dirty="0" err="1">
                <a:cs typeface="Arial" charset="0"/>
              </a:rPr>
              <a:t>الأفقى</a:t>
            </a:r>
            <a:r>
              <a:rPr lang="ar-SA" sz="2800" b="1" dirty="0">
                <a:cs typeface="Arial" charset="0"/>
              </a:rPr>
              <a:t> </a:t>
            </a:r>
            <a:endParaRPr lang="en-US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2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9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3789040"/>
            <a:ext cx="4717304" cy="165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6456" y="6507006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5.3.1 / 8</a:t>
            </a:r>
            <a:endParaRPr lang="en-US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/>
        </p:blipFill>
        <p:spPr bwMode="auto">
          <a:xfrm>
            <a:off x="128454" y="1393683"/>
            <a:ext cx="7731656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5292080" cy="1393683"/>
          </a:xfrm>
        </p:spPr>
        <p:txBody>
          <a:bodyPr/>
          <a:lstStyle/>
          <a:p>
            <a:pPr algn="ctr" rtl="1">
              <a:defRPr/>
            </a:pPr>
            <a:r>
              <a:rPr lang="ar-SA" sz="3600" b="1" dirty="0" smtClean="0">
                <a:solidFill>
                  <a:schemeClr val="bg1"/>
                </a:solidFill>
                <a:cs typeface="Arial" charset="0"/>
              </a:rPr>
              <a:t>مرحلة الطيران </a:t>
            </a:r>
            <a:r>
              <a:rPr lang="fr-FR" sz="3600" b="1" dirty="0" smtClean="0">
                <a:solidFill>
                  <a:schemeClr val="bg1"/>
                </a:solidFill>
              </a:rPr>
              <a:t/>
            </a:r>
            <a:br>
              <a:rPr lang="fr-FR" sz="3600" b="1" dirty="0" smtClean="0">
                <a:solidFill>
                  <a:schemeClr val="bg1"/>
                </a:solidFill>
              </a:rPr>
            </a:br>
            <a:r>
              <a:rPr lang="ar-SA" sz="3600" b="1" dirty="0" smtClean="0">
                <a:solidFill>
                  <a:schemeClr val="bg1"/>
                </a:solidFill>
                <a:cs typeface="Arial" charset="0"/>
              </a:rPr>
              <a:t>طريقة الشراع </a:t>
            </a:r>
            <a:endParaRPr lang="fr-FR" sz="36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57832" y="3129930"/>
            <a:ext cx="86756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rtl="1"/>
            <a:r>
              <a:rPr lang="ar-SA" sz="2800" b="1" dirty="0">
                <a:solidFill>
                  <a:srgbClr val="3333FF"/>
                </a:solidFill>
                <a:cs typeface="Arial" charset="0"/>
              </a:rPr>
              <a:t>الاهداف : </a:t>
            </a:r>
            <a:endParaRPr lang="en-US" sz="2800" b="1" dirty="0">
              <a:solidFill>
                <a:srgbClr val="3333FF"/>
              </a:solidFill>
              <a:cs typeface="Arial" charset="0"/>
            </a:endParaRPr>
          </a:p>
          <a:p>
            <a:pPr algn="r" rtl="1"/>
            <a:r>
              <a:rPr lang="ar-SA" sz="2800" b="1" dirty="0" smtClean="0">
                <a:cs typeface="Arial" charset="0"/>
              </a:rPr>
              <a:t>الإعداد </a:t>
            </a:r>
            <a:r>
              <a:rPr lang="ar-SA" sz="2800" b="1" dirty="0">
                <a:cs typeface="Arial" charset="0"/>
              </a:rPr>
              <a:t>لهبوط فعال</a:t>
            </a:r>
            <a:endParaRPr lang="en-US" sz="2800" b="1" dirty="0">
              <a:cs typeface="Arial" charset="0"/>
            </a:endParaRPr>
          </a:p>
          <a:p>
            <a:pPr algn="r" rtl="1"/>
            <a:r>
              <a:rPr lang="ar-SA" sz="2800" b="1" dirty="0" smtClean="0">
                <a:solidFill>
                  <a:srgbClr val="3333FF"/>
                </a:solidFill>
                <a:cs typeface="Arial" charset="0"/>
              </a:rPr>
              <a:t>الخصائص </a:t>
            </a:r>
            <a:r>
              <a:rPr lang="ar-SA" sz="2800" b="1" dirty="0">
                <a:solidFill>
                  <a:srgbClr val="3333FF"/>
                </a:solidFill>
                <a:cs typeface="Arial" charset="0"/>
              </a:rPr>
              <a:t>الفنية</a:t>
            </a:r>
            <a:endParaRPr lang="en-US" sz="2800" b="1" dirty="0">
              <a:solidFill>
                <a:srgbClr val="3333FF"/>
              </a:solidFill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cs typeface="Arial" charset="0"/>
              </a:rPr>
              <a:t>تعل</a:t>
            </a:r>
            <a:r>
              <a:rPr lang="ar-EG" sz="2800" b="1" dirty="0" smtClean="0">
                <a:cs typeface="Arial" charset="0"/>
              </a:rPr>
              <a:t>ي</a:t>
            </a:r>
            <a:r>
              <a:rPr lang="ar-SA" sz="2800" b="1" dirty="0" smtClean="0">
                <a:cs typeface="Arial" charset="0"/>
              </a:rPr>
              <a:t>ق </a:t>
            </a:r>
            <a:r>
              <a:rPr lang="ar-SA" sz="2800" b="1" dirty="0">
                <a:cs typeface="Arial" charset="0"/>
              </a:rPr>
              <a:t>الرجل الحرة فى وضع الإرتقاء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cs typeface="Arial" charset="0"/>
              </a:rPr>
              <a:t> بقاء الجزع مستقيما و عموديا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cs typeface="Arial" charset="0"/>
              </a:rPr>
              <a:t>استمرار رجل الارتقاء خلف الرجل الحرة معظم فترة الطيران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cs typeface="Arial" charset="0"/>
              </a:rPr>
              <a:t>ثنى رجل </a:t>
            </a:r>
            <a:r>
              <a:rPr lang="ar-SA" sz="2800" b="1" dirty="0" err="1">
                <a:cs typeface="Arial" charset="0"/>
              </a:rPr>
              <a:t>الإرتقاء</a:t>
            </a:r>
            <a:r>
              <a:rPr lang="ar-SA" sz="2800" b="1" dirty="0">
                <a:cs typeface="Arial" charset="0"/>
              </a:rPr>
              <a:t> و سحبها للأمام و لأعلى بالقرب من نهاية الطيران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cs typeface="Arial" charset="0"/>
              </a:rPr>
              <a:t>تمتد كل من القدم الحرة و قدم </a:t>
            </a:r>
            <a:r>
              <a:rPr lang="ar-SA" sz="2800" b="1" dirty="0" smtClean="0">
                <a:cs typeface="Arial" charset="0"/>
              </a:rPr>
              <a:t>الإرتقاء </a:t>
            </a:r>
            <a:r>
              <a:rPr lang="ar-SA" sz="2800" b="1" dirty="0">
                <a:cs typeface="Arial" charset="0"/>
              </a:rPr>
              <a:t>للأمام للهبوط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02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75" name="Picture 15" descr="strolongueur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5379636" cy="170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5.3.1 / 9</a:t>
            </a:r>
            <a:endParaRPr lang="en-US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0"/>
          <a:stretch/>
        </p:blipFill>
        <p:spPr bwMode="auto">
          <a:xfrm>
            <a:off x="1672631" y="1268760"/>
            <a:ext cx="8032897" cy="23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-212700"/>
            <a:ext cx="4188768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9818" y="3991704"/>
            <a:ext cx="69437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/>
            <a:r>
              <a:rPr lang="ar-SA" sz="2400" b="1" dirty="0">
                <a:solidFill>
                  <a:srgbClr val="3333FF"/>
                </a:solidFill>
                <a:latin typeface="Lucida Sans Unicode" pitchFamily="34" charset="0"/>
                <a:cs typeface="Arial" charset="0"/>
              </a:rPr>
              <a:t>الاهداف </a:t>
            </a:r>
            <a:endParaRPr lang="en-US" sz="2400" b="1" dirty="0">
              <a:solidFill>
                <a:srgbClr val="3333FF"/>
              </a:solidFill>
              <a:latin typeface="Lucida Sans Unicode" pitchFamily="34" charset="0"/>
              <a:cs typeface="Arial" charset="0"/>
            </a:endParaRPr>
          </a:p>
          <a:p>
            <a:pPr lvl="0" algn="r" rtl="1" eaLnBrk="0" hangingPunct="0"/>
            <a:r>
              <a:rPr lang="ar-SA" sz="24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الإعداد لهبوط فعال </a:t>
            </a:r>
            <a:r>
              <a:rPr lang="en-US" sz="2400" b="1" dirty="0">
                <a:solidFill>
                  <a:srgbClr val="000000"/>
                </a:solidFill>
                <a:latin typeface="Lucida Sans Unicode" pitchFamily="34" charset="0"/>
              </a:rPr>
              <a:t>. </a:t>
            </a:r>
            <a:endParaRPr lang="en-US" sz="2400" b="1" dirty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lvl="0" algn="r" rtl="1" eaLnBrk="0" hangingPunct="0"/>
            <a:r>
              <a:rPr lang="ar-SA" sz="2400" b="1" dirty="0">
                <a:solidFill>
                  <a:srgbClr val="3333FF"/>
                </a:solidFill>
                <a:latin typeface="Lucida Sans Unicode" pitchFamily="34" charset="0"/>
                <a:cs typeface="Arial" charset="0"/>
              </a:rPr>
              <a:t>الخصائص الفنية</a:t>
            </a:r>
            <a:endParaRPr lang="en-US" sz="2400" b="1" dirty="0">
              <a:solidFill>
                <a:srgbClr val="3333FF"/>
              </a:solidFill>
              <a:latin typeface="Lucida Sans Unicode" pitchFamily="34" charset="0"/>
            </a:endParaRPr>
          </a:p>
          <a:p>
            <a:pPr lvl="0" algn="r" rtl="1" eaLnBrk="0" hangingPunct="0">
              <a:buFontTx/>
              <a:buChar char="-"/>
            </a:pPr>
            <a:r>
              <a:rPr lang="ar-SA" sz="24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خفض الرجل الحرة لأسفل بواسطة دوران مفصل الفخد </a:t>
            </a:r>
          </a:p>
          <a:p>
            <a:pPr lvl="0" algn="r" rtl="1" eaLnBrk="0" hangingPunct="0">
              <a:buFontTx/>
              <a:buChar char="-"/>
            </a:pPr>
            <a:r>
              <a:rPr lang="ar-SA" sz="24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دفع الحوض للأمام </a:t>
            </a:r>
          </a:p>
          <a:p>
            <a:pPr lvl="0" algn="r" rtl="1" eaLnBrk="0" hangingPunct="0">
              <a:buFontTx/>
              <a:buChar char="-"/>
            </a:pPr>
            <a:r>
              <a:rPr lang="ar-SA" sz="24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رجل الارتقاء تكون موازية للرجل الحرة </a:t>
            </a:r>
          </a:p>
          <a:p>
            <a:pPr lvl="0" algn="r" rtl="1" eaLnBrk="0" hangingPunct="0">
              <a:buFontTx/>
              <a:buChar char="-"/>
            </a:pPr>
            <a:r>
              <a:rPr lang="ar-SA" sz="24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يكون وضع الذراعين لأعلى و للخلف .</a:t>
            </a: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344488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53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AAF_PP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958</Words>
  <Application>Microsoft Office PowerPoint</Application>
  <PresentationFormat>A4 Paper (210x297 mm)</PresentationFormat>
  <Paragraphs>166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DIN</vt:lpstr>
      <vt:lpstr>IAAF Sans Bold</vt:lpstr>
      <vt:lpstr>Lucida Sans Unicode</vt:lpstr>
      <vt:lpstr>Times New Roman</vt:lpstr>
      <vt:lpstr>IAAF_PPT</vt:lpstr>
      <vt:lpstr>5.3.1 الوثب الطويل </vt:lpstr>
      <vt:lpstr>التسلسل الكامل للحركة</vt:lpstr>
      <vt:lpstr>PowerPoint Presentation</vt:lpstr>
      <vt:lpstr>PowerPoint Presentation</vt:lpstr>
      <vt:lpstr>مرحلة الإرتقاء </vt:lpstr>
      <vt:lpstr> هبوط القدم لملامسة الأرض</vt:lpstr>
      <vt:lpstr>مرحلة الإرتقاء </vt:lpstr>
      <vt:lpstr>مرحلة الطيران  طريقة الشراع </vt:lpstr>
      <vt:lpstr>PowerPoint Presentation</vt:lpstr>
      <vt:lpstr>مرحلة الطيران  طريقة المشى في الهواء</vt:lpstr>
      <vt:lpstr>مرحلة الهبوط </vt:lpstr>
    </vt:vector>
  </TitlesOfParts>
  <Company>IAAF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School &amp; Youth Outcomes</dc:title>
  <dc:creator>Gunter LANGE</dc:creator>
  <cp:lastModifiedBy>HADER</cp:lastModifiedBy>
  <cp:revision>336</cp:revision>
  <dcterms:created xsi:type="dcterms:W3CDTF">2013-01-21T11:55:24Z</dcterms:created>
  <dcterms:modified xsi:type="dcterms:W3CDTF">2016-09-29T07:22:38Z</dcterms:modified>
</cp:coreProperties>
</file>